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9" r:id="rId2"/>
  </p:sldMasterIdLst>
  <p:notesMasterIdLst>
    <p:notesMasterId r:id="rId24"/>
  </p:notesMasterIdLst>
  <p:handoutMasterIdLst>
    <p:handoutMasterId r:id="rId25"/>
  </p:handoutMasterIdLst>
  <p:sldIdLst>
    <p:sldId id="256" r:id="rId3"/>
    <p:sldId id="270" r:id="rId4"/>
    <p:sldId id="271" r:id="rId5"/>
    <p:sldId id="272" r:id="rId6"/>
    <p:sldId id="273" r:id="rId7"/>
    <p:sldId id="281" r:id="rId8"/>
    <p:sldId id="274" r:id="rId9"/>
    <p:sldId id="275" r:id="rId10"/>
    <p:sldId id="282" r:id="rId11"/>
    <p:sldId id="283" r:id="rId12"/>
    <p:sldId id="284" r:id="rId13"/>
    <p:sldId id="285" r:id="rId14"/>
    <p:sldId id="286" r:id="rId15"/>
    <p:sldId id="287" r:id="rId16"/>
    <p:sldId id="289" r:id="rId17"/>
    <p:sldId id="288" r:id="rId18"/>
    <p:sldId id="290" r:id="rId19"/>
    <p:sldId id="293" r:id="rId20"/>
    <p:sldId id="291" r:id="rId21"/>
    <p:sldId id="292" r:id="rId22"/>
    <p:sldId id="278" r:id="rId23"/>
  </p:sldIdLst>
  <p:sldSz cx="9906000" cy="6858000" type="A4"/>
  <p:notesSz cx="9874250" cy="6797675"/>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120">
          <p15:clr>
            <a:srgbClr val="A4A3A4"/>
          </p15:clr>
        </p15:guide>
      </p15:sldGuideLst>
    </p:ext>
    <p:ext uri="{2D200454-40CA-4A62-9FC3-DE9A4176ACB9}">
      <p15:notesGuideLst xmlns:p15="http://schemas.microsoft.com/office/powerpoint/2012/main" xmlns="">
        <p15:guide id="1" orient="horz" pos="2141" userDrawn="1">
          <p15:clr>
            <a:srgbClr val="A4A3A4"/>
          </p15:clr>
        </p15:guide>
        <p15:guide id="2" pos="311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85474" autoAdjust="0"/>
  </p:normalViewPr>
  <p:slideViewPr>
    <p:cSldViewPr>
      <p:cViewPr varScale="1">
        <p:scale>
          <a:sx n="60" d="100"/>
          <a:sy n="60" d="100"/>
        </p:scale>
        <p:origin x="-78" y="-792"/>
      </p:cViewPr>
      <p:guideLst>
        <p:guide orient="horz" pos="2160"/>
        <p:guide pos="3120"/>
      </p:guideLst>
    </p:cSldViewPr>
  </p:slideViewPr>
  <p:notesTextViewPr>
    <p:cViewPr>
      <p:scale>
        <a:sx n="100" d="100"/>
        <a:sy n="100" d="100"/>
      </p:scale>
      <p:origin x="0" y="0"/>
    </p:cViewPr>
  </p:notesTextViewPr>
  <p:notesViewPr>
    <p:cSldViewPr>
      <p:cViewPr varScale="1">
        <p:scale>
          <a:sx n="113" d="100"/>
          <a:sy n="113" d="100"/>
        </p:scale>
        <p:origin x="-1494" y="-108"/>
      </p:cViewPr>
      <p:guideLst>
        <p:guide orient="horz" pos="2141"/>
        <p:guide pos="31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21T22:17:52.623"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593123" y="1"/>
            <a:ext cx="4278842" cy="341064"/>
          </a:xfrm>
          <a:prstGeom prst="rect">
            <a:avLst/>
          </a:prstGeom>
        </p:spPr>
        <p:txBody>
          <a:bodyPr vert="horz" lIns="91440" tIns="45720" rIns="91440" bIns="45720" rtlCol="0"/>
          <a:lstStyle>
            <a:lvl1pPr algn="r">
              <a:defRPr sz="1200"/>
            </a:lvl1pPr>
          </a:lstStyle>
          <a:p>
            <a:fld id="{B1DE863B-B58F-4EF2-A860-C966A9EDCAD3}" type="datetimeFigureOut">
              <a:rPr lang="zh-TW" altLang="en-US" smtClean="0"/>
              <a:t>2015/12/21</a:t>
            </a:fld>
            <a:endParaRPr lang="zh-TW" altLang="en-US"/>
          </a:p>
        </p:txBody>
      </p:sp>
      <p:sp>
        <p:nvSpPr>
          <p:cNvPr id="4" name="頁尾版面配置區 3"/>
          <p:cNvSpPr>
            <a:spLocks noGrp="1"/>
          </p:cNvSpPr>
          <p:nvPr>
            <p:ph type="ftr" sz="quarter" idx="2"/>
          </p:nvPr>
        </p:nvSpPr>
        <p:spPr>
          <a:xfrm>
            <a:off x="0" y="6456612"/>
            <a:ext cx="4278842" cy="341063"/>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593123" y="6456612"/>
            <a:ext cx="4278842" cy="341063"/>
          </a:xfrm>
          <a:prstGeom prst="rect">
            <a:avLst/>
          </a:prstGeom>
        </p:spPr>
        <p:txBody>
          <a:bodyPr vert="horz" lIns="91440" tIns="45720" rIns="91440" bIns="45720" rtlCol="0" anchor="b"/>
          <a:lstStyle>
            <a:lvl1pPr algn="r">
              <a:defRPr sz="1200"/>
            </a:lvl1pPr>
          </a:lstStyle>
          <a:p>
            <a:fld id="{76DC0EE2-E314-4120-A718-77C11A395443}" type="slidenum">
              <a:rPr lang="zh-TW" altLang="en-US" smtClean="0"/>
              <a:t>‹#›</a:t>
            </a:fld>
            <a:endParaRPr lang="zh-TW" altLang="en-US"/>
          </a:p>
        </p:txBody>
      </p:sp>
    </p:spTree>
    <p:extLst>
      <p:ext uri="{BB962C8B-B14F-4D97-AF65-F5344CB8AC3E}">
        <p14:creationId xmlns:p14="http://schemas.microsoft.com/office/powerpoint/2010/main" val="3126644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842" cy="339884"/>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5593123" y="0"/>
            <a:ext cx="4278842" cy="339884"/>
          </a:xfrm>
          <a:prstGeom prst="rect">
            <a:avLst/>
          </a:prstGeom>
        </p:spPr>
        <p:txBody>
          <a:bodyPr vert="horz" rtlCol="0"/>
          <a:lstStyle>
            <a:lvl1pPr algn="r">
              <a:defRPr sz="1200"/>
            </a:lvl1pPr>
          </a:lstStyle>
          <a:p>
            <a:fld id="{2447E72A-D913-4DC2-9E0A-E520CE8FCC86}" type="datetimeFigureOut">
              <a:rPr lang="en-US" smtClean="0"/>
              <a:pPr/>
              <a:t>12/21/2015</a:t>
            </a:fld>
            <a:endParaRPr lang="en-US"/>
          </a:p>
        </p:txBody>
      </p:sp>
      <p:sp>
        <p:nvSpPr>
          <p:cNvPr id="4" name="Slide Image Placeholder 3"/>
          <p:cNvSpPr>
            <a:spLocks noGrp="1" noRot="1" noChangeAspect="1"/>
          </p:cNvSpPr>
          <p:nvPr>
            <p:ph type="sldImg" idx="2"/>
          </p:nvPr>
        </p:nvSpPr>
        <p:spPr>
          <a:xfrm>
            <a:off x="3095625" y="509588"/>
            <a:ext cx="3683000" cy="2549525"/>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987425" y="3228896"/>
            <a:ext cx="7899400" cy="3058954"/>
          </a:xfrm>
          <a:prstGeom prst="rect">
            <a:avLst/>
          </a:prstGeom>
        </p:spPr>
        <p:txBody>
          <a:bodyPr vert="horz"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456612"/>
            <a:ext cx="4278842" cy="339884"/>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5593123" y="6456612"/>
            <a:ext cx="4278842" cy="339884"/>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1716078858"/>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5625" y="509588"/>
            <a:ext cx="3683000" cy="2549525"/>
          </a:xfrm>
        </p:spPr>
      </p:sp>
      <p:sp>
        <p:nvSpPr>
          <p:cNvPr id="3" name="Notes Placeholder 2"/>
          <p:cNvSpPr>
            <a:spLocks noGrp="1"/>
          </p:cNvSpPr>
          <p:nvPr>
            <p:ph type="body" idx="1"/>
          </p:nvPr>
        </p:nvSpPr>
        <p:spPr/>
        <p:txBody>
          <a:bodyPr>
            <a:normAutofit/>
          </a:bodyPr>
          <a:lstStyle/>
          <a:p>
            <a:endParaRPr lang="zh-TW" altLang="en-US" noProof="0" dirty="0"/>
          </a:p>
        </p:txBody>
      </p:sp>
      <p:sp>
        <p:nvSpPr>
          <p:cNvPr id="4" name="Slide Number Placeholder 3"/>
          <p:cNvSpPr>
            <a:spLocks noGrp="1"/>
          </p:cNvSpPr>
          <p:nvPr>
            <p:ph type="sldNum" sz="quarter" idx="10"/>
          </p:nvPr>
        </p:nvSpPr>
        <p:spPr/>
        <p:txBody>
          <a:bodyPr/>
          <a:lstStyle/>
          <a:p>
            <a:pPr algn="r" defTabSz="914400">
              <a:buNone/>
            </a:pPr>
            <a:fld id="{A5D78FC6-CE17-4259-A63C-DDFC12E048FC}" type="slidenum">
              <a:rPr lang="en-US" sz="1200" b="0" i="0">
                <a:latin typeface="Calibri"/>
                <a:ea typeface="+mn-ea"/>
                <a:cs typeface="+mn-cs"/>
              </a:rPr>
              <a:pPr algn="r" defTabSz="914400">
                <a:buNone/>
              </a:pPr>
              <a:t>1</a:t>
            </a:fld>
            <a:endParaRPr lang="en-US" sz="1200" b="0" i="0">
              <a:latin typeface="Calibri"/>
              <a:ea typeface="+mn-ea"/>
              <a:cs typeface="+mn-cs"/>
            </a:endParaRPr>
          </a:p>
        </p:txBody>
      </p:sp>
    </p:spTree>
    <p:extLst>
      <p:ext uri="{BB962C8B-B14F-4D97-AF65-F5344CB8AC3E}">
        <p14:creationId xmlns:p14="http://schemas.microsoft.com/office/powerpoint/2010/main" val="789917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選擇四維數據，</a:t>
            </a:r>
            <a:r>
              <a:rPr lang="en-US" altLang="zh-TW" sz="1200" b="0" i="0" kern="1200" dirty="0" smtClean="0">
                <a:solidFill>
                  <a:schemeClr val="tx1"/>
                </a:solidFill>
                <a:effectLst/>
                <a:latin typeface="+mn-lt"/>
                <a:ea typeface="+mn-ea"/>
                <a:cs typeface="+mn-cs"/>
              </a:rPr>
              <a:t>FEAT</a:t>
            </a:r>
            <a:r>
              <a:rPr lang="zh-TW" altLang="en-US" sz="1200" b="0" i="0" kern="1200" dirty="0" smtClean="0">
                <a:solidFill>
                  <a:schemeClr val="tx1"/>
                </a:solidFill>
                <a:effectLst/>
                <a:latin typeface="+mn-lt"/>
                <a:ea typeface="+mn-ea"/>
                <a:cs typeface="+mn-cs"/>
              </a:rPr>
              <a:t>現在知道你有多少</a:t>
            </a:r>
            <a:r>
              <a:rPr lang="en-US" altLang="zh-TW" sz="1200" b="0" i="0" kern="1200" dirty="0" smtClean="0">
                <a:solidFill>
                  <a:schemeClr val="tx1"/>
                </a:solidFill>
                <a:effectLst/>
                <a:latin typeface="+mn-lt"/>
                <a:ea typeface="+mn-ea"/>
                <a:cs typeface="+mn-cs"/>
              </a:rPr>
              <a:t>time points (volumes)</a:t>
            </a:r>
            <a:r>
              <a:rPr lang="zh-TW" altLang="en-US" sz="1200" b="0" i="0" kern="1200" dirty="0" smtClean="0">
                <a:solidFill>
                  <a:schemeClr val="tx1"/>
                </a:solidFill>
                <a:effectLst/>
                <a:latin typeface="+mn-lt"/>
                <a:ea typeface="+mn-ea"/>
                <a:cs typeface="+mn-cs"/>
              </a:rPr>
              <a:t>，設定</a:t>
            </a:r>
            <a:r>
              <a:rPr lang="en-US" altLang="zh-TW" sz="1200" b="0" i="0" kern="1200" dirty="0" smtClean="0">
                <a:solidFill>
                  <a:schemeClr val="tx1"/>
                </a:solidFill>
                <a:effectLst/>
                <a:latin typeface="+mn-lt"/>
                <a:ea typeface="+mn-ea"/>
                <a:cs typeface="+mn-cs"/>
              </a:rPr>
              <a:t>TR</a:t>
            </a:r>
            <a:r>
              <a:rPr lang="zh-TW" altLang="en-US" sz="1200" b="0" i="0" kern="1200" dirty="0" smtClean="0">
                <a:solidFill>
                  <a:schemeClr val="tx1"/>
                </a:solidFill>
                <a:effectLst/>
                <a:latin typeface="+mn-lt"/>
                <a:ea typeface="+mn-ea"/>
                <a:cs typeface="+mn-cs"/>
              </a:rPr>
              <a:t>。該</a:t>
            </a:r>
            <a:r>
              <a:rPr lang="en-US" altLang="zh-TW" sz="1200" b="0" i="0" kern="1200" dirty="0" smtClean="0">
                <a:solidFill>
                  <a:schemeClr val="tx1"/>
                </a:solidFill>
                <a:effectLst/>
                <a:latin typeface="+mn-lt"/>
                <a:ea typeface="+mn-ea"/>
                <a:cs typeface="+mn-cs"/>
              </a:rPr>
              <a:t>GUI</a:t>
            </a:r>
            <a:r>
              <a:rPr lang="zh-TW" altLang="en-US" sz="1200" b="0" i="0" kern="1200" dirty="0" smtClean="0">
                <a:solidFill>
                  <a:schemeClr val="tx1"/>
                </a:solidFill>
                <a:effectLst/>
                <a:latin typeface="+mn-lt"/>
                <a:ea typeface="+mn-ea"/>
                <a:cs typeface="+mn-cs"/>
              </a:rPr>
              <a:t>將設置</a:t>
            </a:r>
            <a:r>
              <a:rPr lang="en-US" altLang="zh-TW" sz="1200" b="0" i="0" kern="1200" dirty="0" smtClean="0">
                <a:solidFill>
                  <a:schemeClr val="tx1"/>
                </a:solidFill>
                <a:effectLst/>
                <a:latin typeface="+mn-lt"/>
                <a:ea typeface="+mn-ea"/>
                <a:cs typeface="+mn-cs"/>
              </a:rPr>
              <a:t>TR</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3D</a:t>
            </a:r>
            <a:r>
              <a:rPr lang="zh-TW" altLang="en-US" sz="1200" b="0" i="0" kern="1200" dirty="0" smtClean="0">
                <a:solidFill>
                  <a:schemeClr val="tx1"/>
                </a:solidFill>
                <a:effectLst/>
                <a:latin typeface="+mn-lt"/>
                <a:ea typeface="+mn-ea"/>
                <a:cs typeface="+mn-cs"/>
              </a:rPr>
              <a:t>體積之間的時間），使用中的信息</a:t>
            </a:r>
            <a:r>
              <a:rPr lang="en-US" altLang="zh-TW" sz="1200" b="0" i="0" kern="1200" dirty="0" smtClean="0">
                <a:solidFill>
                  <a:schemeClr val="tx1"/>
                </a:solidFill>
                <a:effectLst/>
                <a:latin typeface="+mn-lt"/>
                <a:ea typeface="+mn-ea"/>
                <a:cs typeface="+mn-cs"/>
              </a:rPr>
              <a:t>NIFTI</a:t>
            </a:r>
            <a:r>
              <a:rPr lang="zh-TW" altLang="en-US" sz="1200" b="0" i="0" kern="1200" dirty="0" smtClean="0">
                <a:solidFill>
                  <a:schemeClr val="tx1"/>
                </a:solidFill>
                <a:effectLst/>
                <a:latin typeface="+mn-lt"/>
                <a:ea typeface="+mn-ea"/>
                <a:cs typeface="+mn-cs"/>
              </a:rPr>
              <a:t>文件，然而這信息並不總是正確的（取決於如何轉換為</a:t>
            </a:r>
            <a:r>
              <a:rPr lang="en-US" altLang="zh-TW" sz="1200" b="0" i="0" kern="1200" dirty="0" smtClean="0">
                <a:solidFill>
                  <a:schemeClr val="tx1"/>
                </a:solidFill>
                <a:effectLst/>
                <a:latin typeface="+mn-lt"/>
                <a:ea typeface="+mn-ea"/>
                <a:cs typeface="+mn-cs"/>
              </a:rPr>
              <a:t>NIFTI</a:t>
            </a:r>
            <a:r>
              <a:rPr lang="zh-TW" altLang="en-US" sz="1200" b="0" i="0" kern="1200" dirty="0" smtClean="0">
                <a:solidFill>
                  <a:schemeClr val="tx1"/>
                </a:solidFill>
                <a:effectLst/>
                <a:latin typeface="+mn-lt"/>
                <a:ea typeface="+mn-ea"/>
                <a:cs typeface="+mn-cs"/>
              </a:rPr>
              <a:t>被完成）。高通濾波器的截止預設為</a:t>
            </a:r>
            <a:r>
              <a:rPr lang="en-US" altLang="zh-TW" sz="1200" b="0" i="0" kern="1200" dirty="0" smtClean="0">
                <a:solidFill>
                  <a:schemeClr val="tx1"/>
                </a:solidFill>
                <a:effectLst/>
                <a:latin typeface="+mn-lt"/>
                <a:ea typeface="+mn-ea"/>
                <a:cs typeface="+mn-cs"/>
              </a:rPr>
              <a:t>100secs</a:t>
            </a:r>
            <a:r>
              <a:rPr lang="zh-TW" altLang="en-US" sz="1200" b="0" i="0" kern="1200" dirty="0" smtClean="0">
                <a:solidFill>
                  <a:schemeClr val="tx1"/>
                </a:solidFill>
                <a:effectLst/>
                <a:latin typeface="+mn-lt"/>
                <a:ea typeface="+mn-ea"/>
                <a:cs typeface="+mn-cs"/>
              </a:rPr>
              <a:t>，這個被選擇為去除最壞的低頻的趨勢，並且還足夠長的時間，以避免去除感興趣的信號，一般來說，你需要確保這是沒有設置比你的最大刺激週期低。</a:t>
            </a:r>
            <a:endParaRPr lang="zh-TW" altLang="en-US" b="0" dirty="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3</a:t>
            </a:fld>
            <a:endParaRPr lang="en-US"/>
          </a:p>
        </p:txBody>
      </p:sp>
    </p:spTree>
    <p:extLst>
      <p:ext uri="{BB962C8B-B14F-4D97-AF65-F5344CB8AC3E}">
        <p14:creationId xmlns:p14="http://schemas.microsoft.com/office/powerpoint/2010/main" val="3207754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第六輸出顏色疊加產生的圖像會顯示在這裡無論是</a:t>
            </a:r>
            <a:r>
              <a:rPr lang="en-US" altLang="zh-TW" sz="1200" b="0" i="0" kern="1200" dirty="0" smtClean="0">
                <a:solidFill>
                  <a:schemeClr val="tx1"/>
                </a:solidFill>
                <a:effectLst/>
                <a:latin typeface="+mn-lt"/>
                <a:ea typeface="+mn-ea"/>
                <a:cs typeface="+mn-cs"/>
              </a:rPr>
              <a:t>generation</a:t>
            </a:r>
            <a:r>
              <a:rPr lang="zh-TW" altLang="en-US" sz="1200" b="0" i="0" kern="1200" dirty="0" smtClean="0">
                <a:solidFill>
                  <a:schemeClr val="tx1"/>
                </a:solidFill>
                <a:effectLst/>
                <a:latin typeface="+mn-lt"/>
                <a:ea typeface="+mn-ea"/>
                <a:cs typeface="+mn-cs"/>
              </a:rPr>
              <a:t>還是</a:t>
            </a:r>
            <a:r>
              <a:rPr lang="en-US" altLang="zh-TW" sz="1200" b="0" i="0" kern="1200" dirty="0" smtClean="0">
                <a:solidFill>
                  <a:schemeClr val="tx1"/>
                </a:solidFill>
                <a:effectLst/>
                <a:latin typeface="+mn-lt"/>
                <a:ea typeface="+mn-ea"/>
                <a:cs typeface="+mn-cs"/>
              </a:rPr>
              <a:t>shadowing</a:t>
            </a:r>
            <a:r>
              <a:rPr lang="zh-TW" altLang="en-US" sz="1200" b="0" i="0" kern="1200" dirty="0" smtClean="0">
                <a:solidFill>
                  <a:schemeClr val="tx1"/>
                </a:solidFill>
                <a:effectLst/>
                <a:latin typeface="+mn-lt"/>
                <a:ea typeface="+mn-ea"/>
                <a:cs typeface="+mn-cs"/>
              </a:rPr>
              <a:t>激發（或兩者）發生，左側</a:t>
            </a:r>
            <a:r>
              <a:rPr lang="en-US" altLang="zh-TW" sz="1200" b="0" i="0" kern="1200" dirty="0" smtClean="0">
                <a:solidFill>
                  <a:schemeClr val="tx1"/>
                </a:solidFill>
                <a:effectLst/>
                <a:latin typeface="+mn-lt"/>
                <a:ea typeface="+mn-ea"/>
                <a:cs typeface="+mn-cs"/>
              </a:rPr>
              <a:t>10TR</a:t>
            </a:r>
            <a:r>
              <a:rPr lang="zh-TW" altLang="en-US" sz="1200" b="0" i="0" kern="1200" dirty="0" smtClean="0">
                <a:solidFill>
                  <a:schemeClr val="tx1"/>
                </a:solidFill>
                <a:effectLst/>
                <a:latin typeface="+mn-lt"/>
                <a:ea typeface="+mn-ea"/>
                <a:cs typeface="+mn-cs"/>
              </a:rPr>
              <a:t>，紅色條顯示高通濾波器，任何信號的幅度遠長於它會被降低，這</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列是根據</a:t>
            </a:r>
            <a:r>
              <a:rPr lang="en-US" altLang="zh-TW" sz="1200" b="0" i="0" kern="1200" dirty="0" smtClean="0">
                <a:solidFill>
                  <a:schemeClr val="tx1"/>
                </a:solidFill>
                <a:effectLst/>
                <a:latin typeface="+mn-lt"/>
                <a:ea typeface="+mn-ea"/>
                <a:cs typeface="+mn-cs"/>
              </a:rPr>
              <a:t>word</a:t>
            </a:r>
            <a:r>
              <a:rPr lang="en-US" altLang="zh-TW" sz="1200" b="0" i="0" kern="1200" baseline="0" dirty="0" smtClean="0">
                <a:solidFill>
                  <a:schemeClr val="tx1"/>
                </a:solidFill>
                <a:effectLst/>
                <a:latin typeface="+mn-lt"/>
                <a:ea typeface="+mn-ea"/>
                <a:cs typeface="+mn-cs"/>
              </a:rPr>
              <a:t> generation </a:t>
            </a:r>
            <a:r>
              <a:rPr lang="zh-TW" altLang="en-US" sz="1200" b="0" i="0" kern="1200" baseline="0" dirty="0" smtClean="0">
                <a:solidFill>
                  <a:schemeClr val="tx1"/>
                </a:solidFill>
                <a:effectLst/>
                <a:latin typeface="+mn-lt"/>
                <a:ea typeface="+mn-ea"/>
                <a:cs typeface="+mn-cs"/>
              </a:rPr>
              <a:t>和 </a:t>
            </a:r>
            <a:r>
              <a:rPr lang="en-US" altLang="zh-TW" sz="1200" b="0" i="0" kern="1200" baseline="0" dirty="0" smtClean="0">
                <a:solidFill>
                  <a:schemeClr val="tx1"/>
                </a:solidFill>
                <a:effectLst/>
                <a:latin typeface="+mn-lt"/>
                <a:ea typeface="+mn-ea"/>
                <a:cs typeface="+mn-cs"/>
              </a:rPr>
              <a:t>word shadowing </a:t>
            </a:r>
            <a:r>
              <a:rPr lang="zh-TW" altLang="en-US" sz="1200" b="0" i="0" kern="1200" baseline="0" dirty="0" smtClean="0">
                <a:solidFill>
                  <a:schemeClr val="tx1"/>
                </a:solidFill>
                <a:effectLst/>
                <a:latin typeface="+mn-lt"/>
                <a:ea typeface="+mn-ea"/>
                <a:cs typeface="+mn-cs"/>
              </a:rPr>
              <a:t>對</a:t>
            </a:r>
            <a:r>
              <a:rPr lang="en-US" altLang="zh-TW" sz="1200" b="0" i="0" kern="1200" dirty="0" smtClean="0">
                <a:solidFill>
                  <a:schemeClr val="tx1"/>
                </a:solidFill>
                <a:effectLst/>
                <a:latin typeface="+mn-lt"/>
                <a:ea typeface="+mn-ea"/>
                <a:cs typeface="+mn-cs"/>
              </a:rPr>
              <a:t>BOLD</a:t>
            </a:r>
            <a:r>
              <a:rPr lang="zh-TW" altLang="en-US" sz="1200" b="0" i="0" kern="1200" dirty="0" smtClean="0">
                <a:solidFill>
                  <a:schemeClr val="tx1"/>
                </a:solidFill>
                <a:effectLst/>
                <a:latin typeface="+mn-lt"/>
                <a:ea typeface="+mn-ea"/>
                <a:cs typeface="+mn-cs"/>
              </a:rPr>
              <a:t>活性預測</a:t>
            </a:r>
            <a:endParaRPr lang="zh-TW" altLang="en-US" dirty="0" smtClean="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4</a:t>
            </a:fld>
            <a:endParaRPr lang="en-US"/>
          </a:p>
        </p:txBody>
      </p:sp>
    </p:spTree>
    <p:extLst>
      <p:ext uri="{BB962C8B-B14F-4D97-AF65-F5344CB8AC3E}">
        <p14:creationId xmlns:p14="http://schemas.microsoft.com/office/powerpoint/2010/main" val="125310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添加時間導數，</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是和前面一樣，</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4</a:t>
            </a:r>
            <a:r>
              <a:rPr lang="zh-TW" altLang="en-US" sz="1200" b="0" i="0" kern="1200" dirty="0" smtClean="0">
                <a:solidFill>
                  <a:schemeClr val="tx1"/>
                </a:solidFill>
                <a:effectLst/>
                <a:latin typeface="+mn-lt"/>
                <a:ea typeface="+mn-ea"/>
                <a:cs typeface="+mn-cs"/>
              </a:rPr>
              <a:t>是新的，這些是用於校正定時誤差的時間導數與所述刺激呈現跨學科的差異中固有的</a:t>
            </a:r>
            <a:r>
              <a:rPr lang="en-US" altLang="zh-TW" sz="1200" b="0" i="0" kern="1200" dirty="0" smtClean="0">
                <a:solidFill>
                  <a:schemeClr val="tx1"/>
                </a:solidFill>
                <a:effectLst/>
                <a:latin typeface="+mn-lt"/>
                <a:ea typeface="+mn-ea"/>
                <a:cs typeface="+mn-cs"/>
              </a:rPr>
              <a:t>HRF</a:t>
            </a:r>
            <a:r>
              <a:rPr lang="zh-TW" altLang="en-US" sz="1200" b="0" i="0" kern="1200" dirty="0" smtClean="0">
                <a:solidFill>
                  <a:schemeClr val="tx1"/>
                </a:solidFill>
                <a:effectLst/>
                <a:latin typeface="+mn-lt"/>
                <a:ea typeface="+mn-ea"/>
                <a:cs typeface="+mn-cs"/>
              </a:rPr>
              <a:t>的延遲同步掃描儀的時間引起的或者通過輕微實驗誤差</a:t>
            </a:r>
            <a:endParaRPr lang="zh-TW" altLang="en-US" b="0" dirty="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5</a:t>
            </a:fld>
            <a:endParaRPr lang="en-US"/>
          </a:p>
        </p:txBody>
      </p:sp>
    </p:spTree>
    <p:extLst>
      <p:ext uri="{BB962C8B-B14F-4D97-AF65-F5344CB8AC3E}">
        <p14:creationId xmlns:p14="http://schemas.microsoft.com/office/powerpoint/2010/main" val="1186883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Estimate High Pass Filter</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FSL</a:t>
            </a:r>
            <a:r>
              <a:rPr lang="zh-TW" altLang="en-US" sz="1200" b="0" i="0" kern="1200" dirty="0" smtClean="0">
                <a:solidFill>
                  <a:schemeClr val="tx1"/>
                </a:solidFill>
                <a:effectLst/>
                <a:latin typeface="+mn-lt"/>
                <a:ea typeface="+mn-ea"/>
                <a:cs typeface="+mn-cs"/>
              </a:rPr>
              <a:t>已計算這對你通過分析設計的頻率內容，然後選擇一個截止，使得</a:t>
            </a:r>
            <a:r>
              <a:rPr lang="en-US" altLang="zh-TW" sz="1200" b="0" i="0" kern="1200" dirty="0" smtClean="0">
                <a:solidFill>
                  <a:schemeClr val="tx1"/>
                </a:solidFill>
                <a:effectLst/>
                <a:latin typeface="+mn-lt"/>
                <a:ea typeface="+mn-ea"/>
                <a:cs typeface="+mn-cs"/>
              </a:rPr>
              <a:t>90</a:t>
            </a:r>
            <a:r>
              <a:rPr lang="zh-TW" altLang="en-US" sz="1200" b="0" i="0" kern="1200" dirty="0" smtClean="0">
                <a:solidFill>
                  <a:schemeClr val="tx1"/>
                </a:solidFill>
                <a:effectLst/>
                <a:latin typeface="+mn-lt"/>
                <a:ea typeface="+mn-ea"/>
                <a:cs typeface="+mn-cs"/>
              </a:rPr>
              <a:t>％的預期的信號仍然是在過濾後的數據。</a:t>
            </a:r>
            <a:endParaRPr lang="zh-TW" altLang="en-US" dirty="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6</a:t>
            </a:fld>
            <a:endParaRPr lang="en-US"/>
          </a:p>
        </p:txBody>
      </p:sp>
    </p:spTree>
    <p:extLst>
      <p:ext uri="{BB962C8B-B14F-4D97-AF65-F5344CB8AC3E}">
        <p14:creationId xmlns:p14="http://schemas.microsoft.com/office/powerpoint/2010/main" val="585408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11</a:t>
            </a:fld>
            <a:endParaRPr lang="en-US"/>
          </a:p>
        </p:txBody>
      </p:sp>
    </p:spTree>
    <p:extLst>
      <p:ext uri="{BB962C8B-B14F-4D97-AF65-F5344CB8AC3E}">
        <p14:creationId xmlns:p14="http://schemas.microsoft.com/office/powerpoint/2010/main" val="3864049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第一列表示時間，當事件發生從掃描儀啟動時計數。</a:t>
            </a:r>
            <a:r>
              <a:rPr lang="en-US" altLang="zh-TW" sz="1200" b="0" i="0" kern="1200" dirty="0" smtClean="0">
                <a:solidFill>
                  <a:schemeClr val="tx1"/>
                </a:solidFill>
                <a:effectLst/>
                <a:latin typeface="+mn-lt"/>
                <a:ea typeface="+mn-ea"/>
                <a:cs typeface="+mn-cs"/>
              </a:rPr>
              <a:t>stimulus presentation</a:t>
            </a:r>
            <a:r>
              <a:rPr lang="zh-TW" altLang="en-US" sz="1200" b="0" i="0" kern="1200" dirty="0" smtClean="0">
                <a:solidFill>
                  <a:schemeClr val="tx1"/>
                </a:solidFill>
                <a:effectLst/>
                <a:latin typeface="+mn-lt"/>
                <a:ea typeface="+mn-ea"/>
                <a:cs typeface="+mn-cs"/>
              </a:rPr>
              <a:t>的開始到由掃描儀來觸發。</a:t>
            </a:r>
          </a:p>
          <a:p>
            <a:r>
              <a:rPr lang="zh-TW" altLang="en-US" sz="1200" b="0" i="0" kern="1200" dirty="0" smtClean="0">
                <a:solidFill>
                  <a:schemeClr val="tx1"/>
                </a:solidFill>
                <a:effectLst/>
                <a:latin typeface="+mn-lt"/>
                <a:ea typeface="+mn-ea"/>
                <a:cs typeface="+mn-cs"/>
              </a:rPr>
              <a:t>第二列表示事件的持續時間。</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最後一列用於解調變幅度達到預期響應</a:t>
            </a:r>
            <a:endParaRPr lang="zh-TW" altLang="en-US" dirty="0"/>
          </a:p>
        </p:txBody>
      </p:sp>
      <p:sp>
        <p:nvSpPr>
          <p:cNvPr id="4" name="投影片編號版面配置區 3"/>
          <p:cNvSpPr>
            <a:spLocks noGrp="1"/>
          </p:cNvSpPr>
          <p:nvPr>
            <p:ph type="sldNum" sz="quarter" idx="10"/>
          </p:nvPr>
        </p:nvSpPr>
        <p:spPr/>
        <p:txBody>
          <a:bodyPr/>
          <a:lstStyle/>
          <a:p>
            <a:fld id="{A5D78FC6-CE17-4259-A63C-DDFC12E048FC}" type="slidenum">
              <a:rPr lang="en-US" smtClean="0"/>
              <a:pPr/>
              <a:t>14</a:t>
            </a:fld>
            <a:endParaRPr lang="en-US"/>
          </a:p>
        </p:txBody>
      </p:sp>
    </p:spTree>
    <p:extLst>
      <p:ext uri="{BB962C8B-B14F-4D97-AF65-F5344CB8AC3E}">
        <p14:creationId xmlns:p14="http://schemas.microsoft.com/office/powerpoint/2010/main" val="3610968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906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62645" y="1275025"/>
            <a:ext cx="778071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178814" y="1385316"/>
            <a:ext cx="7548372"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4110990" y="1267730"/>
            <a:ext cx="168402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4210050" y="1267731"/>
            <a:ext cx="14859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268888" y="2091263"/>
            <a:ext cx="7368227"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269206" y="4682062"/>
            <a:ext cx="7370064"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zh-TW" altLang="en-US" smtClean="0"/>
              <a:t>按一下以編輯母片副標題樣式</a:t>
            </a:r>
            <a:endParaRPr lang="en-US" dirty="0"/>
          </a:p>
        </p:txBody>
      </p:sp>
      <p:sp>
        <p:nvSpPr>
          <p:cNvPr id="20" name="Date Placeholder 19"/>
          <p:cNvSpPr>
            <a:spLocks noGrp="1"/>
          </p:cNvSpPr>
          <p:nvPr>
            <p:ph type="dt" sz="half" idx="10"/>
          </p:nvPr>
        </p:nvSpPr>
        <p:spPr>
          <a:xfrm>
            <a:off x="4259580" y="1327188"/>
            <a:ext cx="1386840" cy="457200"/>
          </a:xfrm>
        </p:spPr>
        <p:txBody>
          <a:bodyPr/>
          <a:lstStyle>
            <a:lvl1pPr algn="ctr">
              <a:defRPr sz="1100" spc="0" baseline="0">
                <a:solidFill>
                  <a:schemeClr val="tx1"/>
                </a:solidFill>
                <a:latin typeface="+mn-lt"/>
              </a:defRPr>
            </a:lvl1p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21" name="Footer Placeholder 20"/>
          <p:cNvSpPr>
            <a:spLocks noGrp="1"/>
          </p:cNvSpPr>
          <p:nvPr>
            <p:ph type="ftr" sz="quarter" idx="11"/>
          </p:nvPr>
        </p:nvSpPr>
        <p:spPr>
          <a:xfrm>
            <a:off x="1197014" y="5211060"/>
            <a:ext cx="4798219" cy="228600"/>
          </a:xfrm>
        </p:spPr>
        <p:txBody>
          <a:bodyPr/>
          <a:lstStyle>
            <a:lvl1pPr algn="l">
              <a:defRPr sz="900">
                <a:solidFill>
                  <a:schemeClr val="tx1">
                    <a:lumMod val="75000"/>
                    <a:lumOff val="25000"/>
                  </a:schemeClr>
                </a:solidFill>
              </a:defRPr>
            </a:lvl1pPr>
          </a:lstStyle>
          <a:p>
            <a:pPr algn="r"/>
            <a:endParaRPr lang="en-US" sz="1400" dirty="0">
              <a:solidFill>
                <a:schemeClr val="tx2"/>
              </a:solidFill>
            </a:endParaRPr>
          </a:p>
        </p:txBody>
      </p:sp>
      <p:sp>
        <p:nvSpPr>
          <p:cNvPr id="22" name="Slide Number Placeholder 21"/>
          <p:cNvSpPr>
            <a:spLocks noGrp="1"/>
          </p:cNvSpPr>
          <p:nvPr>
            <p:ph type="sldNum" sz="quarter" idx="12"/>
          </p:nvPr>
        </p:nvSpPr>
        <p:spPr>
          <a:xfrm>
            <a:off x="6993123" y="5212080"/>
            <a:ext cx="1715904" cy="228600"/>
          </a:xfrm>
        </p:spPr>
        <p:txBody>
          <a:bodyPr/>
          <a:lstStyle>
            <a:lvl1pPr>
              <a:defRPr>
                <a:solidFill>
                  <a:schemeClr val="tx1">
                    <a:lumMod val="75000"/>
                    <a:lumOff val="25000"/>
                  </a:schemeClr>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41674458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4288231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762000"/>
            <a:ext cx="1919288" cy="5257800"/>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1038" y="762000"/>
            <a:ext cx="6562725" cy="52578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endParaRPr lang="en-US" sz="1400" dirty="0">
              <a:solidFill>
                <a:schemeClr val="tx2"/>
              </a:solidFill>
            </a:endParaRPr>
          </a:p>
        </p:txBody>
      </p:sp>
      <p:sp>
        <p:nvSpPr>
          <p:cNvPr id="6" name="Slide Number Placeholder 5"/>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186554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8" name="Footer Placeholder 7"/>
          <p:cNvSpPr>
            <a:spLocks noGrp="1"/>
          </p:cNvSpPr>
          <p:nvPr>
            <p:ph type="ftr" sz="quarter" idx="11"/>
          </p:nvPr>
        </p:nvSpPr>
        <p:spPr/>
        <p:txBody>
          <a:bodyPr/>
          <a:lstStyle/>
          <a:p>
            <a:pPr algn="r"/>
            <a:endParaRPr lang="en-US" sz="1400" dirty="0">
              <a:solidFill>
                <a:schemeClr val="tx2"/>
              </a:solidFill>
            </a:endParaRPr>
          </a:p>
        </p:txBody>
      </p:sp>
      <p:sp>
        <p:nvSpPr>
          <p:cNvPr id="9" name="Slide Number Placeholder 8"/>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384909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906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062645" y="1275025"/>
            <a:ext cx="7780713"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178814" y="1385316"/>
            <a:ext cx="7548372"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4110990" y="1267730"/>
            <a:ext cx="168402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4210050" y="1267731"/>
            <a:ext cx="14859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270443" y="2094309"/>
            <a:ext cx="7370064"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70445" y="4682062"/>
            <a:ext cx="7370064"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4259580" y="1325880"/>
            <a:ext cx="1386840" cy="457200"/>
          </a:xfrm>
        </p:spPr>
        <p:txBody>
          <a:bodyPr/>
          <a:lstStyle>
            <a:lvl1pPr algn="ctr">
              <a:defRPr lang="en-US" sz="1100" kern="1200" spc="0" baseline="0">
                <a:solidFill>
                  <a:schemeClr val="tx1"/>
                </a:solidFill>
                <a:latin typeface="+mn-lt"/>
                <a:ea typeface="+mn-ea"/>
                <a:cs typeface="+mn-cs"/>
              </a:defRPr>
            </a:lvl1p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5" name="Footer Placeholder 4"/>
          <p:cNvSpPr>
            <a:spLocks noGrp="1"/>
          </p:cNvSpPr>
          <p:nvPr>
            <p:ph type="ftr" sz="quarter" idx="11"/>
          </p:nvPr>
        </p:nvSpPr>
        <p:spPr>
          <a:xfrm>
            <a:off x="1196736" y="5211060"/>
            <a:ext cx="4799457" cy="228600"/>
          </a:xfrm>
        </p:spPr>
        <p:txBody>
          <a:bodyPr/>
          <a:lstStyle>
            <a:lvl1pPr algn="l">
              <a:defRPr/>
            </a:lvl1pPr>
          </a:lstStyle>
          <a:p>
            <a:pPr algn="r"/>
            <a:endParaRPr lang="en-US" sz="1400" dirty="0">
              <a:solidFill>
                <a:schemeClr val="tx2"/>
              </a:solidFill>
            </a:endParaRPr>
          </a:p>
        </p:txBody>
      </p:sp>
      <p:sp>
        <p:nvSpPr>
          <p:cNvPr id="6" name="Slide Number Placeholder 5"/>
          <p:cNvSpPr>
            <a:spLocks noGrp="1"/>
          </p:cNvSpPr>
          <p:nvPr>
            <p:ph type="sldNum" sz="quarter" idx="12"/>
          </p:nvPr>
        </p:nvSpPr>
        <p:spPr>
          <a:xfrm>
            <a:off x="6991159" y="5211060"/>
            <a:ext cx="1716215" cy="228600"/>
          </a:xfrm>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258756507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92480" y="2103120"/>
            <a:ext cx="39624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151120" y="2103120"/>
            <a:ext cx="39624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6" name="Footer Placeholder 5"/>
          <p:cNvSpPr>
            <a:spLocks noGrp="1"/>
          </p:cNvSpPr>
          <p:nvPr>
            <p:ph type="ftr" sz="quarter" idx="11"/>
          </p:nvPr>
        </p:nvSpPr>
        <p:spPr/>
        <p:txBody>
          <a:bodyPr/>
          <a:lstStyle/>
          <a:p>
            <a:pPr algn="r"/>
            <a:endParaRPr lang="en-US" sz="1400" dirty="0">
              <a:solidFill>
                <a:schemeClr val="tx2"/>
              </a:solidFill>
            </a:endParaRPr>
          </a:p>
        </p:txBody>
      </p:sp>
      <p:sp>
        <p:nvSpPr>
          <p:cNvPr id="7" name="Slide Number Placeholder 6"/>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4158987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92480" y="2074334"/>
            <a:ext cx="39624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792480" y="2755898"/>
            <a:ext cx="39624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151120" y="2074334"/>
            <a:ext cx="39624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151120" y="2756581"/>
            <a:ext cx="39624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8" name="Footer Placeholder 7"/>
          <p:cNvSpPr>
            <a:spLocks noGrp="1"/>
          </p:cNvSpPr>
          <p:nvPr>
            <p:ph type="ftr" sz="quarter" idx="11"/>
          </p:nvPr>
        </p:nvSpPr>
        <p:spPr/>
        <p:txBody>
          <a:bodyPr/>
          <a:lstStyle/>
          <a:p>
            <a:pPr algn="r"/>
            <a:endParaRPr lang="en-US" sz="1400" dirty="0">
              <a:solidFill>
                <a:schemeClr val="tx2"/>
              </a:solidFill>
            </a:endParaRPr>
          </a:p>
        </p:txBody>
      </p:sp>
      <p:sp>
        <p:nvSpPr>
          <p:cNvPr id="9" name="Slide Number Placeholder 8"/>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307125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4" name="Footer Placeholder 3"/>
          <p:cNvSpPr>
            <a:spLocks noGrp="1"/>
          </p:cNvSpPr>
          <p:nvPr>
            <p:ph type="ftr" sz="quarter" idx="11"/>
          </p:nvPr>
        </p:nvSpPr>
        <p:spPr/>
        <p:txBody>
          <a:bodyPr/>
          <a:lstStyle/>
          <a:p>
            <a:pPr algn="r"/>
            <a:endParaRPr lang="en-US" sz="1400" dirty="0">
              <a:solidFill>
                <a:schemeClr val="tx2"/>
              </a:solidFill>
            </a:endParaRPr>
          </a:p>
        </p:txBody>
      </p:sp>
      <p:sp>
        <p:nvSpPr>
          <p:cNvPr id="5" name="Slide Number Placeholder 4"/>
          <p:cNvSpPr>
            <a:spLocks noGrp="1"/>
          </p:cNvSpPr>
          <p:nvPr>
            <p:ph type="sldNum" sz="quarter" idx="12"/>
          </p:nvPr>
        </p:nvSpPr>
        <p:spPr/>
        <p:txBody>
          <a:body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1031303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12/21/2015 10:14 PM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dirty="0">
              <a:solidFill>
                <a:schemeClr val="tx2"/>
              </a:solidFill>
            </a:endParaRPr>
          </a:p>
        </p:txBody>
      </p:sp>
    </p:spTree>
    <p:extLst>
      <p:ext uri="{BB962C8B-B14F-4D97-AF65-F5344CB8AC3E}">
        <p14:creationId xmlns:p14="http://schemas.microsoft.com/office/powerpoint/2010/main" val="1779849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6" name="Rectangle 15"/>
          <p:cNvSpPr/>
          <p:nvPr/>
        </p:nvSpPr>
        <p:spPr>
          <a:xfrm>
            <a:off x="199492" y="173736"/>
            <a:ext cx="693172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329064" y="173736"/>
            <a:ext cx="237744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553325" y="607392"/>
            <a:ext cx="1975009"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724724" y="907143"/>
            <a:ext cx="5881261"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7553325" y="2286000"/>
            <a:ext cx="1975009"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Date Placeholder 7"/>
          <p:cNvSpPr>
            <a:spLocks noGrp="1"/>
          </p:cNvSpPr>
          <p:nvPr>
            <p:ph type="dt" sz="half" idx="10"/>
          </p:nvPr>
        </p:nvSpPr>
        <p:spPr/>
        <p:txBody>
          <a:body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9" name="Footer Placeholder 8"/>
          <p:cNvSpPr>
            <a:spLocks noGrp="1"/>
          </p:cNvSpPr>
          <p:nvPr>
            <p:ph type="ftr" sz="quarter" idx="11"/>
          </p:nvPr>
        </p:nvSpPr>
        <p:spPr/>
        <p:txBody>
          <a:bodyPr/>
          <a:lstStyle>
            <a:lvl1pPr algn="r">
              <a:defRPr/>
            </a:lvl1pPr>
          </a:lstStyle>
          <a:p>
            <a:pPr algn="r"/>
            <a:endParaRPr lang="en-US" sz="1400" dirty="0">
              <a:solidFill>
                <a:schemeClr val="tx2"/>
              </a:solidFill>
            </a:endParaRPr>
          </a:p>
        </p:txBody>
      </p:sp>
      <p:sp>
        <p:nvSpPr>
          <p:cNvPr id="11" name="Slide Number Placeholder 10"/>
          <p:cNvSpPr>
            <a:spLocks noGrp="1"/>
          </p:cNvSpPr>
          <p:nvPr>
            <p:ph type="sldNum" sz="quarter" idx="12"/>
          </p:nvPr>
        </p:nvSpPr>
        <p:spPr>
          <a:xfrm>
            <a:off x="8444863" y="6310086"/>
            <a:ext cx="1188720" cy="274320"/>
          </a:xfrm>
        </p:spPr>
        <p:txBody>
          <a:bodyPr/>
          <a:lstStyle>
            <a:lvl1pPr>
              <a:defRPr>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
        <p:nvSpPr>
          <p:cNvPr id="12" name="Rectangle 11"/>
          <p:cNvSpPr/>
          <p:nvPr/>
        </p:nvSpPr>
        <p:spPr>
          <a:xfrm>
            <a:off x="7440507" y="274320"/>
            <a:ext cx="2154555"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482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4" name="Rectangle 13"/>
          <p:cNvSpPr/>
          <p:nvPr/>
        </p:nvSpPr>
        <p:spPr>
          <a:xfrm>
            <a:off x="7329064" y="173736"/>
            <a:ext cx="237744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553325" y="603504"/>
            <a:ext cx="1976247" cy="1645920"/>
          </a:xfrm>
        </p:spPr>
        <p:txBody>
          <a:bodyPr anchor="b">
            <a:noAutofit/>
          </a:bodyPr>
          <a:lstStyle>
            <a:lvl1pPr algn="l">
              <a:defRPr sz="2400" b="0">
                <a:solidFill>
                  <a:srgbClr val="FFFFFF"/>
                </a:solidFill>
                <a:latin typeface="+mj-lt"/>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85736" y="173736"/>
            <a:ext cx="693172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7553325" y="2286000"/>
            <a:ext cx="1976247"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lgn="r"/>
            <a:endParaRPr lang="en-US" sz="1400" dirty="0">
              <a:solidFill>
                <a:schemeClr val="tx2"/>
              </a:solidFill>
            </a:endParaRPr>
          </a:p>
        </p:txBody>
      </p:sp>
      <p:sp>
        <p:nvSpPr>
          <p:cNvPr id="7" name="Slide Number Placeholder 6"/>
          <p:cNvSpPr>
            <a:spLocks noGrp="1"/>
          </p:cNvSpPr>
          <p:nvPr>
            <p:ph type="sldNum" sz="quarter" idx="12"/>
          </p:nvPr>
        </p:nvSpPr>
        <p:spPr>
          <a:xfrm>
            <a:off x="8447342" y="6309360"/>
            <a:ext cx="1188720" cy="274320"/>
          </a:xfrm>
        </p:spPr>
        <p:txBody>
          <a:bodyPr/>
          <a:lstStyle>
            <a:lvl1pPr>
              <a:defRPr>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
        <p:nvSpPr>
          <p:cNvPr id="11" name="Rectangle 10"/>
          <p:cNvSpPr/>
          <p:nvPr/>
        </p:nvSpPr>
        <p:spPr>
          <a:xfrm>
            <a:off x="7440507" y="274320"/>
            <a:ext cx="2154555"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208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90691" y="173736"/>
            <a:ext cx="9524619"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92480" y="642594"/>
            <a:ext cx="8321040" cy="1371600"/>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792480" y="2103120"/>
            <a:ext cx="8321040" cy="393192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254332" y="6309360"/>
            <a:ext cx="222885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8D3816DF-213E-421B-92D3-C068DBB023D6}" type="datetime8">
              <a:rPr lang="en-US" smtClean="0">
                <a:solidFill>
                  <a:schemeClr val="tx2"/>
                </a:solidFill>
              </a:rPr>
              <a:pPr/>
              <a:t>12/21/2015 10:14 PM</a:t>
            </a:fld>
            <a:endParaRPr lang="en-US" sz="1400" dirty="0">
              <a:solidFill>
                <a:schemeClr val="tx2"/>
              </a:solidFill>
            </a:endParaRPr>
          </a:p>
        </p:txBody>
      </p:sp>
      <p:sp>
        <p:nvSpPr>
          <p:cNvPr id="5" name="Footer Placeholder 4"/>
          <p:cNvSpPr>
            <a:spLocks noGrp="1"/>
          </p:cNvSpPr>
          <p:nvPr>
            <p:ph type="ftr" sz="quarter" idx="3"/>
          </p:nvPr>
        </p:nvSpPr>
        <p:spPr>
          <a:xfrm>
            <a:off x="2813304" y="6309360"/>
            <a:ext cx="4279392"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pPr algn="r"/>
            <a:endParaRPr lang="en-US" sz="1400" dirty="0">
              <a:solidFill>
                <a:schemeClr val="tx2"/>
              </a:solidFill>
            </a:endParaRPr>
          </a:p>
        </p:txBody>
      </p:sp>
      <p:sp>
        <p:nvSpPr>
          <p:cNvPr id="6" name="Slide Number Placeholder 5"/>
          <p:cNvSpPr>
            <a:spLocks noGrp="1"/>
          </p:cNvSpPr>
          <p:nvPr>
            <p:ph type="sldNum" sz="quarter" idx="4"/>
          </p:nvPr>
        </p:nvSpPr>
        <p:spPr>
          <a:xfrm>
            <a:off x="8475331" y="6309360"/>
            <a:ext cx="118872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extLst>
      <p:ext uri="{BB962C8B-B14F-4D97-AF65-F5344CB8AC3E}">
        <p14:creationId xmlns:p14="http://schemas.microsoft.com/office/powerpoint/2010/main" val="99144038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p:cNvSpPr>
          <p:nvPr>
            <p:ph type="subTitle" idx="1"/>
          </p:nvPr>
        </p:nvSpPr>
        <p:spPr/>
        <p:txBody>
          <a:bodyPr>
            <a:noAutofit/>
          </a:bodyPr>
          <a:lstStyle/>
          <a:p>
            <a:pPr marL="0" indent="0" algn="l">
              <a:buNone/>
            </a:pPr>
            <a:r>
              <a:rPr lang="zh-TW" altLang="en-US" sz="2400" b="0" i="0" dirty="0" smtClean="0">
                <a:solidFill>
                  <a:srgbClr val="FFFFFF"/>
                </a:solidFill>
                <a:ea typeface="新細明體" pitchFamily="18" charset="-120"/>
              </a:rPr>
              <a:t>講師</a:t>
            </a:r>
            <a:br>
              <a:rPr lang="zh-TW" altLang="en-US" sz="2400" b="0" i="0" dirty="0" smtClean="0">
                <a:solidFill>
                  <a:srgbClr val="FFFFFF"/>
                </a:solidFill>
                <a:ea typeface="新細明體" pitchFamily="18" charset="-120"/>
              </a:rPr>
            </a:br>
            <a:r>
              <a:rPr lang="zh-TW" altLang="en-US" sz="2400" b="0" i="0" dirty="0" smtClean="0">
                <a:solidFill>
                  <a:srgbClr val="FFFFFF"/>
                </a:solidFill>
                <a:ea typeface="新細明體" pitchFamily="18" charset="-120"/>
              </a:rPr>
              <a:t>課程</a:t>
            </a:r>
            <a:endParaRPr lang="zh-TW" altLang="en-US" sz="2400" b="0" i="0" dirty="0">
              <a:solidFill>
                <a:srgbClr val="FFFFFF"/>
              </a:solidFill>
              <a:ea typeface="新細明體" pitchFamily="18" charset="-120"/>
            </a:endParaRPr>
          </a:p>
        </p:txBody>
      </p:sp>
      <p:sp>
        <p:nvSpPr>
          <p:cNvPr id="4" name="標題 3"/>
          <p:cNvSpPr>
            <a:spLocks noGrp="1"/>
          </p:cNvSpPr>
          <p:nvPr>
            <p:ph type="ctrTitle"/>
          </p:nvPr>
        </p:nvSpPr>
        <p:spPr>
          <a:xfrm>
            <a:off x="1268888" y="2091262"/>
            <a:ext cx="7368227" cy="3353961"/>
          </a:xfrm>
        </p:spPr>
        <p:txBody>
          <a:bodyPr/>
          <a:lstStyle/>
          <a:p>
            <a:r>
              <a:rPr lang="en-US" altLang="zh-TW" sz="4000" b="1" dirty="0"/>
              <a:t>Magnetic Resonance </a:t>
            </a:r>
            <a:r>
              <a:rPr lang="en-US" altLang="zh-TW" sz="4000" b="1" dirty="0" smtClean="0"/>
              <a:t>Imaging</a:t>
            </a:r>
            <a:r>
              <a:rPr lang="en-US" altLang="zh-TW" sz="3600" b="1" dirty="0" smtClean="0"/>
              <a:t/>
            </a:r>
            <a:br>
              <a:rPr lang="en-US" altLang="zh-TW" sz="3600" b="1" dirty="0" smtClean="0"/>
            </a:br>
            <a:r>
              <a:rPr lang="en-US" altLang="zh-TW" sz="3200" dirty="0" smtClean="0"/>
              <a:t/>
            </a:r>
            <a:br>
              <a:rPr lang="en-US" altLang="zh-TW" sz="3200" dirty="0" smtClean="0"/>
            </a:br>
            <a:r>
              <a:rPr lang="en-US" altLang="zh-TW" sz="3000" dirty="0" smtClean="0"/>
              <a:t>homework </a:t>
            </a:r>
            <a:r>
              <a:rPr lang="en-US" altLang="zh-TW" sz="3000" dirty="0" smtClean="0"/>
              <a:t>4</a:t>
            </a:r>
            <a:r>
              <a:rPr lang="en-US" altLang="zh-TW" sz="3200" dirty="0" smtClean="0"/>
              <a:t/>
            </a:r>
            <a:br>
              <a:rPr lang="en-US" altLang="zh-TW" sz="3200" dirty="0" smtClean="0"/>
            </a:br>
            <a:r>
              <a:rPr lang="en-US" altLang="zh-TW" sz="3200" dirty="0" smtClean="0"/>
              <a:t/>
            </a:r>
            <a:br>
              <a:rPr lang="en-US" altLang="zh-TW" sz="3200" dirty="0" smtClean="0"/>
            </a:br>
            <a:r>
              <a:rPr lang="en-US" altLang="zh-TW" sz="3200" dirty="0"/>
              <a:t/>
            </a:r>
            <a:br>
              <a:rPr lang="en-US" altLang="zh-TW" sz="3200" dirty="0"/>
            </a:br>
            <a:r>
              <a:rPr lang="en-US" altLang="zh-TW" sz="1400" dirty="0">
                <a:solidFill>
                  <a:schemeClr val="tx1"/>
                </a:solidFill>
                <a:latin typeface="Malgun Gothic" panose="020B0503020000020004" pitchFamily="34" charset="-127"/>
                <a:ea typeface="Malgun Gothic" panose="020B0503020000020004" pitchFamily="34" charset="-127"/>
              </a:rPr>
              <a:t>Adviser : </a:t>
            </a:r>
            <a:r>
              <a:rPr lang="en-US" altLang="zh-TW" sz="1400" dirty="0" smtClean="0">
                <a:solidFill>
                  <a:schemeClr val="tx1"/>
                </a:solidFill>
                <a:latin typeface="Malgun Gothic" panose="020B0503020000020004" pitchFamily="34" charset="-127"/>
                <a:ea typeface="Malgun Gothic" panose="020B0503020000020004" pitchFamily="34" charset="-127"/>
              </a:rPr>
              <a:t>JTENG-YI </a:t>
            </a:r>
            <a:r>
              <a:rPr lang="en-US" altLang="zh-TW" sz="1400" dirty="0">
                <a:solidFill>
                  <a:schemeClr val="tx1"/>
                </a:solidFill>
                <a:latin typeface="Malgun Gothic" panose="020B0503020000020004" pitchFamily="34" charset="-127"/>
                <a:ea typeface="Malgun Gothic" panose="020B0503020000020004" pitchFamily="34" charset="-127"/>
              </a:rPr>
              <a:t>Hwang</a:t>
            </a:r>
            <a:br>
              <a:rPr lang="en-US" altLang="zh-TW" sz="1400" dirty="0">
                <a:solidFill>
                  <a:schemeClr val="tx1"/>
                </a:solidFill>
                <a:latin typeface="Malgun Gothic" panose="020B0503020000020004" pitchFamily="34" charset="-127"/>
                <a:ea typeface="Malgun Gothic" panose="020B0503020000020004" pitchFamily="34" charset="-127"/>
              </a:rPr>
            </a:br>
            <a:r>
              <a:rPr lang="en-US" altLang="zh-TW" sz="1400" dirty="0">
                <a:solidFill>
                  <a:schemeClr val="tx1"/>
                </a:solidFill>
                <a:latin typeface="Malgun Gothic" panose="020B0503020000020004" pitchFamily="34" charset="-127"/>
                <a:ea typeface="Malgun Gothic" panose="020B0503020000020004" pitchFamily="34" charset="-127"/>
              </a:rPr>
              <a:t>Reporter </a:t>
            </a:r>
            <a:r>
              <a:rPr lang="zh-TW" altLang="en-US" sz="1400" dirty="0" smtClean="0">
                <a:solidFill>
                  <a:schemeClr val="tx1"/>
                </a:solidFill>
                <a:latin typeface="Malgun Gothic" panose="020B0503020000020004" pitchFamily="34" charset="-127"/>
              </a:rPr>
              <a:t>：</a:t>
            </a:r>
            <a:r>
              <a:rPr lang="en-US" altLang="zh-TW" sz="1400" dirty="0" smtClean="0">
                <a:solidFill>
                  <a:schemeClr val="tx1"/>
                </a:solidFill>
                <a:latin typeface="Malgun Gothic" panose="020B0503020000020004" pitchFamily="34" charset="-127"/>
                <a:ea typeface="Malgun Gothic" panose="020B0503020000020004" pitchFamily="34" charset="-127"/>
              </a:rPr>
              <a:t>HSIN-YU CHEN</a:t>
            </a:r>
            <a:r>
              <a:rPr lang="en-US" altLang="zh-TW" sz="1400" dirty="0">
                <a:solidFill>
                  <a:schemeClr val="tx1"/>
                </a:solidFill>
              </a:rPr>
              <a:t/>
            </a:r>
            <a:br>
              <a:rPr lang="en-US" altLang="zh-TW" sz="1400" dirty="0">
                <a:solidFill>
                  <a:schemeClr val="tx1"/>
                </a:solidFill>
              </a:rPr>
            </a:br>
            <a:r>
              <a:rPr lang="en-US" altLang="zh-TW" sz="1400" dirty="0"/>
              <a:t/>
            </a:r>
            <a:br>
              <a:rPr lang="en-US" altLang="zh-TW" sz="1400" dirty="0"/>
            </a:br>
            <a:endParaRPr lang="zh-TW" altLang="en-US"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67" t="59691" r="63074" b="9765"/>
          <a:stretch/>
        </p:blipFill>
        <p:spPr bwMode="auto">
          <a:xfrm>
            <a:off x="1964668" y="1700808"/>
            <a:ext cx="5976664" cy="4822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275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61" t="21655" r="52359" b="10087"/>
          <a:stretch/>
        </p:blipFill>
        <p:spPr bwMode="auto">
          <a:xfrm>
            <a:off x="2864768" y="1484441"/>
            <a:ext cx="4176464" cy="515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517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5730" t="16260" r="1326" b="19824"/>
          <a:stretch/>
        </p:blipFill>
        <p:spPr>
          <a:xfrm>
            <a:off x="349469" y="1700808"/>
            <a:ext cx="9207062" cy="4245177"/>
          </a:xfrm>
          <a:prstGeom prst="rect">
            <a:avLst/>
          </a:prstGeom>
        </p:spPr>
      </p:pic>
    </p:spTree>
    <p:extLst>
      <p:ext uri="{BB962C8B-B14F-4D97-AF65-F5344CB8AC3E}">
        <p14:creationId xmlns:p14="http://schemas.microsoft.com/office/powerpoint/2010/main" val="4077887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5729" t="18597" r="1485" b="19062"/>
          <a:stretch/>
        </p:blipFill>
        <p:spPr>
          <a:xfrm>
            <a:off x="325138" y="1628800"/>
            <a:ext cx="9191296" cy="4363782"/>
          </a:xfrm>
          <a:prstGeom prst="rect">
            <a:avLst/>
          </a:prstGeom>
        </p:spPr>
      </p:pic>
    </p:spTree>
    <p:extLst>
      <p:ext uri="{BB962C8B-B14F-4D97-AF65-F5344CB8AC3E}">
        <p14:creationId xmlns:p14="http://schemas.microsoft.com/office/powerpoint/2010/main" val="2692839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4138" t="46308" r="41432"/>
          <a:stretch/>
        </p:blipFill>
        <p:spPr>
          <a:xfrm>
            <a:off x="792480" y="1340768"/>
            <a:ext cx="8321040" cy="5130193"/>
          </a:xfrm>
          <a:prstGeom prst="rect">
            <a:avLst/>
          </a:prstGeom>
        </p:spPr>
      </p:pic>
    </p:spTree>
    <p:extLst>
      <p:ext uri="{BB962C8B-B14F-4D97-AF65-F5344CB8AC3E}">
        <p14:creationId xmlns:p14="http://schemas.microsoft.com/office/powerpoint/2010/main" val="3350784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err="1" smtClean="0">
                <a:solidFill>
                  <a:schemeClr val="accent5">
                    <a:lumMod val="75000"/>
                  </a:schemeClr>
                </a:solidFill>
                <a:latin typeface="Cooper Black" pitchFamily="18" charset="0"/>
              </a:rPr>
              <a:t>Featquery</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0897" t="47047" r="8000" b="12127"/>
          <a:stretch/>
        </p:blipFill>
        <p:spPr>
          <a:xfrm>
            <a:off x="337243" y="2420888"/>
            <a:ext cx="9231513" cy="2880320"/>
          </a:xfrm>
          <a:prstGeom prst="rect">
            <a:avLst/>
          </a:prstGeom>
        </p:spPr>
      </p:pic>
    </p:spTree>
    <p:extLst>
      <p:ext uri="{BB962C8B-B14F-4D97-AF65-F5344CB8AC3E}">
        <p14:creationId xmlns:p14="http://schemas.microsoft.com/office/powerpoint/2010/main" val="3889085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err="1" smtClean="0">
                <a:solidFill>
                  <a:schemeClr val="accent5">
                    <a:lumMod val="75000"/>
                  </a:schemeClr>
                </a:solidFill>
                <a:latin typeface="Cooper Black" pitchFamily="18" charset="0"/>
              </a:rPr>
              <a:t>Featquery</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0822" t="46533" r="8000" b="13669"/>
          <a:stretch/>
        </p:blipFill>
        <p:spPr>
          <a:xfrm>
            <a:off x="341315" y="2204864"/>
            <a:ext cx="9223369" cy="2802814"/>
          </a:xfrm>
          <a:prstGeom prst="rect">
            <a:avLst/>
          </a:prstGeom>
        </p:spPr>
      </p:pic>
    </p:spTree>
    <p:extLst>
      <p:ext uri="{BB962C8B-B14F-4D97-AF65-F5344CB8AC3E}">
        <p14:creationId xmlns:p14="http://schemas.microsoft.com/office/powerpoint/2010/main" val="2608689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Custom </a:t>
            </a:r>
            <a:r>
              <a:rPr lang="en-US" altLang="zh-TW" sz="3600" dirty="0" err="1" smtClean="0">
                <a:solidFill>
                  <a:schemeClr val="accent5">
                    <a:lumMod val="75000"/>
                  </a:schemeClr>
                </a:solidFill>
                <a:latin typeface="Cooper Black" pitchFamily="18" charset="0"/>
              </a:rPr>
              <a:t>Wabeforms</a:t>
            </a:r>
            <a:endParaRPr lang="en-US" altLang="zh-TW" sz="3600" dirty="0" smtClean="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1141" t="29074" r="62280" b="30614"/>
          <a:stretch/>
        </p:blipFill>
        <p:spPr>
          <a:xfrm>
            <a:off x="2144688" y="1484784"/>
            <a:ext cx="5328592" cy="5009515"/>
          </a:xfrm>
          <a:prstGeom prst="rect">
            <a:avLst/>
          </a:prstGeom>
        </p:spPr>
      </p:pic>
    </p:spTree>
    <p:extLst>
      <p:ext uri="{BB962C8B-B14F-4D97-AF65-F5344CB8AC3E}">
        <p14:creationId xmlns:p14="http://schemas.microsoft.com/office/powerpoint/2010/main" val="33490660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extLst>
              <a:ext uri="{28A0092B-C50C-407E-A947-70E740481C1C}">
                <a14:useLocalDpi xmlns:a14="http://schemas.microsoft.com/office/drawing/2010/main" val="0"/>
              </a:ext>
            </a:extLst>
          </a:blip>
          <a:srcRect l="10663" t="17006" r="38090" b="7763"/>
          <a:stretch/>
        </p:blipFill>
        <p:spPr>
          <a:xfrm>
            <a:off x="2072680" y="1268760"/>
            <a:ext cx="5904656" cy="5372871"/>
          </a:xfrm>
          <a:prstGeom prst="rect">
            <a:avLst/>
          </a:prstGeom>
        </p:spPr>
      </p:pic>
      <p:sp>
        <p:nvSpPr>
          <p:cNvPr id="3"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err="1" smtClean="0">
                <a:solidFill>
                  <a:schemeClr val="accent5">
                    <a:lumMod val="75000"/>
                  </a:schemeClr>
                </a:solidFill>
                <a:latin typeface="Cooper Black" pitchFamily="18" charset="0"/>
              </a:rPr>
              <a:t>Featquery</a:t>
            </a:r>
            <a:endParaRPr lang="en-US" altLang="zh-TW" sz="3600" dirty="0">
              <a:solidFill>
                <a:schemeClr val="accent5">
                  <a:lumMod val="75000"/>
                </a:schemeClr>
              </a:solidFill>
              <a:latin typeface="Cooper Black" pitchFamily="18" charset="0"/>
            </a:endParaRPr>
          </a:p>
        </p:txBody>
      </p:sp>
    </p:spTree>
    <p:extLst>
      <p:ext uri="{BB962C8B-B14F-4D97-AF65-F5344CB8AC3E}">
        <p14:creationId xmlns:p14="http://schemas.microsoft.com/office/powerpoint/2010/main" val="3599861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err="1" smtClean="0">
                <a:solidFill>
                  <a:schemeClr val="accent5">
                    <a:lumMod val="75000"/>
                  </a:schemeClr>
                </a:solidFill>
                <a:latin typeface="Cooper Black" pitchFamily="18" charset="0"/>
              </a:rPr>
              <a:t>Featquery</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0504" t="37804" r="8000" b="12127"/>
          <a:stretch/>
        </p:blipFill>
        <p:spPr>
          <a:xfrm>
            <a:off x="414797" y="1868472"/>
            <a:ext cx="9076405" cy="3456384"/>
          </a:xfrm>
          <a:prstGeom prst="rect">
            <a:avLst/>
          </a:prstGeom>
        </p:spPr>
      </p:pic>
    </p:spTree>
    <p:extLst>
      <p:ext uri="{BB962C8B-B14F-4D97-AF65-F5344CB8AC3E}">
        <p14:creationId xmlns:p14="http://schemas.microsoft.com/office/powerpoint/2010/main" val="3778886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dirty="0" smtClean="0">
                <a:solidFill>
                  <a:schemeClr val="accent5">
                    <a:lumMod val="50000"/>
                  </a:schemeClr>
                </a:solidFill>
                <a:latin typeface="Cooper Black" panose="0208090404030B020404" pitchFamily="18" charset="0"/>
              </a:rPr>
              <a:t>Outline</a:t>
            </a:r>
            <a:endParaRPr lang="zh-TW" altLang="en-US" sz="5400" dirty="0">
              <a:solidFill>
                <a:schemeClr val="accent5">
                  <a:lumMod val="50000"/>
                </a:schemeClr>
              </a:solidFill>
              <a:latin typeface="Cooper Black" panose="0208090404030B020404" pitchFamily="18" charset="0"/>
            </a:endParaRPr>
          </a:p>
        </p:txBody>
      </p:sp>
      <p:sp>
        <p:nvSpPr>
          <p:cNvPr id="3" name="內容版面配置區 2"/>
          <p:cNvSpPr>
            <a:spLocks noGrp="1"/>
          </p:cNvSpPr>
          <p:nvPr>
            <p:ph idx="1"/>
          </p:nvPr>
        </p:nvSpPr>
        <p:spPr/>
        <p:txBody>
          <a:bodyPr/>
          <a:lstStyle/>
          <a:p>
            <a:r>
              <a:rPr lang="en-US" altLang="zh-TW" sz="2800" dirty="0"/>
              <a:t>Example real </a:t>
            </a:r>
            <a:r>
              <a:rPr lang="en-US" altLang="zh-TW" sz="2800" dirty="0" err="1"/>
              <a:t>fmri</a:t>
            </a:r>
            <a:r>
              <a:rPr lang="en-US" altLang="zh-TW" sz="2800" dirty="0"/>
              <a:t>-fluency </a:t>
            </a:r>
            <a:r>
              <a:rPr lang="en-US" altLang="zh-TW" sz="2800" dirty="0" smtClean="0"/>
              <a:t>dataset</a:t>
            </a:r>
          </a:p>
          <a:p>
            <a:endParaRPr lang="en-US" altLang="zh-TW" sz="2800" dirty="0"/>
          </a:p>
          <a:p>
            <a:r>
              <a:rPr lang="en-US" altLang="zh-TW" sz="2800" dirty="0" err="1"/>
              <a:t>Featquery</a:t>
            </a:r>
            <a:endParaRPr lang="en-US" altLang="zh-TW" sz="2800" dirty="0"/>
          </a:p>
          <a:p>
            <a:endParaRPr lang="en-US" altLang="zh-TW" sz="2800" dirty="0" smtClean="0"/>
          </a:p>
          <a:p>
            <a:r>
              <a:rPr lang="en-US" altLang="zh-TW" sz="2800" dirty="0"/>
              <a:t>Custom Waveforms</a:t>
            </a:r>
          </a:p>
          <a:p>
            <a:endParaRPr lang="en-US" altLang="zh-TW" sz="2800" dirty="0"/>
          </a:p>
          <a:p>
            <a:endParaRPr lang="en-US" altLang="zh-TW" sz="3200" dirty="0" smtClean="0"/>
          </a:p>
          <a:p>
            <a:endParaRPr lang="en-US" altLang="zh-TW" sz="3200" dirty="0" smtClean="0"/>
          </a:p>
          <a:p>
            <a:endParaRPr lang="en-US" altLang="zh-TW" dirty="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4077041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err="1" smtClean="0">
                <a:solidFill>
                  <a:schemeClr val="accent5">
                    <a:lumMod val="75000"/>
                  </a:schemeClr>
                </a:solidFill>
                <a:latin typeface="Cooper Black" pitchFamily="18" charset="0"/>
              </a:rPr>
              <a:t>Featquery</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10982" t="30871" r="8000" b="13154"/>
          <a:stretch/>
        </p:blipFill>
        <p:spPr>
          <a:xfrm>
            <a:off x="304760" y="1992346"/>
            <a:ext cx="9296480" cy="3981076"/>
          </a:xfrm>
          <a:prstGeom prst="rect">
            <a:avLst/>
          </a:prstGeom>
        </p:spPr>
      </p:pic>
    </p:spTree>
    <p:extLst>
      <p:ext uri="{BB962C8B-B14F-4D97-AF65-F5344CB8AC3E}">
        <p14:creationId xmlns:p14="http://schemas.microsoft.com/office/powerpoint/2010/main" val="20552616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8544" y="2564904"/>
            <a:ext cx="8321040" cy="1371600"/>
          </a:xfrm>
        </p:spPr>
        <p:txBody>
          <a:bodyPr/>
          <a:lstStyle/>
          <a:p>
            <a:pPr algn="ctr"/>
            <a:r>
              <a:rPr lang="en-US" altLang="zh-TW" dirty="0">
                <a:latin typeface="Cooper Black" panose="0208090404030B020404" pitchFamily="18" charset="0"/>
              </a:rPr>
              <a:t>Thanks </a:t>
            </a:r>
            <a:r>
              <a:rPr lang="en-US" altLang="zh-TW" dirty="0" smtClean="0">
                <a:latin typeface="Cooper Black" panose="0208090404030B020404" pitchFamily="18" charset="0"/>
              </a:rPr>
              <a:t> for  your  attention</a:t>
            </a:r>
            <a:endParaRPr lang="zh-TW" altLang="en-US" dirty="0"/>
          </a:p>
        </p:txBody>
      </p:sp>
    </p:spTree>
    <p:extLst>
      <p:ext uri="{BB962C8B-B14F-4D97-AF65-F5344CB8AC3E}">
        <p14:creationId xmlns:p14="http://schemas.microsoft.com/office/powerpoint/2010/main" val="4273981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內容版面配置區 2"/>
          <p:cNvPicPr>
            <a:picLocks noGrp="1" noChangeAspect="1"/>
          </p:cNvPicPr>
          <p:nvPr>
            <p:ph idx="1"/>
          </p:nvPr>
        </p:nvPicPr>
        <p:blipFill rotWithShape="1">
          <a:blip r:embed="rId3">
            <a:extLst>
              <a:ext uri="{28A0092B-C50C-407E-A947-70E740481C1C}">
                <a14:useLocalDpi xmlns:a14="http://schemas.microsoft.com/office/drawing/2010/main" val="0"/>
              </a:ext>
            </a:extLst>
          </a:blip>
          <a:srcRect l="16882" t="2639" r="46784" b="46042"/>
          <a:stretch/>
        </p:blipFill>
        <p:spPr>
          <a:xfrm>
            <a:off x="2144688" y="1304514"/>
            <a:ext cx="5832648" cy="5148822"/>
          </a:xfrm>
        </p:spPr>
      </p:pic>
      <p:sp>
        <p:nvSpPr>
          <p:cNvPr id="9" name="標題 1"/>
          <p:cNvSpPr>
            <a:spLocks noGrp="1"/>
          </p:cNvSpPr>
          <p:nvPr>
            <p:ph type="title"/>
          </p:nvPr>
        </p:nvSpPr>
        <p:spPr>
          <a:xfrm>
            <a:off x="792480" y="188640"/>
            <a:ext cx="8321040" cy="1296144"/>
          </a:xfrm>
        </p:spPr>
        <p:txBody>
          <a:bodyPr>
            <a:normAutofit/>
          </a:bodyPr>
          <a:lstStyle/>
          <a:p>
            <a:r>
              <a:rPr lang="en-US" altLang="zh-TW" sz="3600" dirty="0" smtClean="0">
                <a:solidFill>
                  <a:schemeClr val="accent5">
                    <a:lumMod val="75000"/>
                  </a:schemeClr>
                </a:solidFill>
                <a:latin typeface="Cooper Black" pitchFamily="18" charset="0"/>
              </a:rPr>
              <a:t>Example </a:t>
            </a:r>
            <a:r>
              <a:rPr lang="en-US" altLang="zh-TW" sz="3600" dirty="0">
                <a:solidFill>
                  <a:schemeClr val="accent5">
                    <a:lumMod val="75000"/>
                  </a:schemeClr>
                </a:solidFill>
                <a:latin typeface="Cooper Black" pitchFamily="18" charset="0"/>
              </a:rPr>
              <a:t>real </a:t>
            </a:r>
            <a:r>
              <a:rPr lang="en-US" altLang="zh-TW" sz="3600" dirty="0" err="1">
                <a:solidFill>
                  <a:schemeClr val="accent5">
                    <a:lumMod val="75000"/>
                  </a:schemeClr>
                </a:solidFill>
                <a:latin typeface="Cooper Black" pitchFamily="18" charset="0"/>
              </a:rPr>
              <a:t>fmri</a:t>
            </a:r>
            <a:r>
              <a:rPr lang="en-US" altLang="zh-TW" sz="3600" dirty="0">
                <a:solidFill>
                  <a:schemeClr val="accent5">
                    <a:lumMod val="75000"/>
                  </a:schemeClr>
                </a:solidFill>
                <a:latin typeface="Cooper Black" pitchFamily="18" charset="0"/>
              </a:rPr>
              <a:t>-fluency </a:t>
            </a:r>
            <a:r>
              <a:rPr lang="en-US" altLang="zh-TW" sz="3600" dirty="0" smtClean="0">
                <a:solidFill>
                  <a:schemeClr val="accent5">
                    <a:lumMod val="75000"/>
                  </a:schemeClr>
                </a:solidFill>
                <a:latin typeface="Cooper Black" pitchFamily="18" charset="0"/>
              </a:rPr>
              <a:t>dataset</a:t>
            </a:r>
            <a:endParaRPr lang="zh-TW" altLang="en-US" sz="3600" dirty="0">
              <a:solidFill>
                <a:schemeClr val="accent5">
                  <a:lumMod val="75000"/>
                </a:schemeClr>
              </a:solidFill>
              <a:latin typeface="Cooper Black" pitchFamily="18" charset="0"/>
            </a:endParaRPr>
          </a:p>
        </p:txBody>
      </p:sp>
    </p:spTree>
    <p:extLst>
      <p:ext uri="{BB962C8B-B14F-4D97-AF65-F5344CB8AC3E}">
        <p14:creationId xmlns:p14="http://schemas.microsoft.com/office/powerpoint/2010/main" val="1158308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92480" y="188640"/>
            <a:ext cx="8321040" cy="1296144"/>
          </a:xfrm>
        </p:spPr>
        <p:txBody>
          <a:bodyPr>
            <a:normAutofit/>
          </a:bodyPr>
          <a:lstStyle/>
          <a:p>
            <a:r>
              <a:rPr lang="en-US" altLang="zh-TW" sz="3600" dirty="0" smtClean="0">
                <a:solidFill>
                  <a:schemeClr val="accent5">
                    <a:lumMod val="75000"/>
                  </a:schemeClr>
                </a:solidFill>
                <a:latin typeface="Cooper Black" pitchFamily="18" charset="0"/>
              </a:rPr>
              <a:t>Example </a:t>
            </a:r>
            <a:r>
              <a:rPr lang="en-US" altLang="zh-TW" sz="3600" dirty="0">
                <a:solidFill>
                  <a:schemeClr val="accent5">
                    <a:lumMod val="75000"/>
                  </a:schemeClr>
                </a:solidFill>
                <a:latin typeface="Cooper Black" pitchFamily="18" charset="0"/>
              </a:rPr>
              <a:t>real </a:t>
            </a:r>
            <a:r>
              <a:rPr lang="en-US" altLang="zh-TW" sz="3600" dirty="0" err="1">
                <a:solidFill>
                  <a:schemeClr val="accent5">
                    <a:lumMod val="75000"/>
                  </a:schemeClr>
                </a:solidFill>
                <a:latin typeface="Cooper Black" pitchFamily="18" charset="0"/>
              </a:rPr>
              <a:t>fmri</a:t>
            </a:r>
            <a:r>
              <a:rPr lang="en-US" altLang="zh-TW" sz="3600" dirty="0">
                <a:solidFill>
                  <a:schemeClr val="accent5">
                    <a:lumMod val="75000"/>
                  </a:schemeClr>
                </a:solidFill>
                <a:latin typeface="Cooper Black" pitchFamily="18" charset="0"/>
              </a:rPr>
              <a:t>-fluency </a:t>
            </a:r>
            <a:r>
              <a:rPr lang="en-US" altLang="zh-TW" sz="3600" dirty="0" smtClean="0">
                <a:solidFill>
                  <a:schemeClr val="accent5">
                    <a:lumMod val="75000"/>
                  </a:schemeClr>
                </a:solidFill>
                <a:latin typeface="Cooper Black" pitchFamily="18" charset="0"/>
              </a:rPr>
              <a:t>dataset</a:t>
            </a:r>
            <a:endParaRPr lang="zh-TW" altLang="en-US"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52520" t="3018" r="3077" b="45555"/>
          <a:stretch/>
        </p:blipFill>
        <p:spPr>
          <a:xfrm>
            <a:off x="1352600" y="1268760"/>
            <a:ext cx="7261926" cy="5256584"/>
          </a:xfrm>
          <a:prstGeom prst="rect">
            <a:avLst/>
          </a:prstGeom>
        </p:spPr>
      </p:pic>
    </p:spTree>
    <p:extLst>
      <p:ext uri="{BB962C8B-B14F-4D97-AF65-F5344CB8AC3E}">
        <p14:creationId xmlns:p14="http://schemas.microsoft.com/office/powerpoint/2010/main" val="789715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l="24649" t="2237" r="20473" b="44840"/>
          <a:stretch/>
        </p:blipFill>
        <p:spPr>
          <a:xfrm>
            <a:off x="900225" y="1484784"/>
            <a:ext cx="8213295" cy="4950478"/>
          </a:xfrm>
        </p:spPr>
      </p:pic>
    </p:spTree>
    <p:extLst>
      <p:ext uri="{BB962C8B-B14F-4D97-AF65-F5344CB8AC3E}">
        <p14:creationId xmlns:p14="http://schemas.microsoft.com/office/powerpoint/2010/main" val="1349522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l="17188" t="2510" r="47002" b="46561"/>
          <a:stretch/>
        </p:blipFill>
        <p:spPr>
          <a:xfrm>
            <a:off x="1982670" y="1269286"/>
            <a:ext cx="5940660" cy="5280587"/>
          </a:xfrm>
          <a:prstGeom prst="rect">
            <a:avLst/>
          </a:prstGeom>
        </p:spPr>
      </p:pic>
    </p:spTree>
    <p:extLst>
      <p:ext uri="{BB962C8B-B14F-4D97-AF65-F5344CB8AC3E}">
        <p14:creationId xmlns:p14="http://schemas.microsoft.com/office/powerpoint/2010/main" val="1114975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7" name="內容版面配置區 6"/>
          <p:cNvPicPr>
            <a:picLocks noGrp="1" noChangeAspect="1"/>
          </p:cNvPicPr>
          <p:nvPr>
            <p:ph idx="1"/>
          </p:nvPr>
        </p:nvPicPr>
        <p:blipFill rotWithShape="1">
          <a:blip r:embed="rId2">
            <a:extLst>
              <a:ext uri="{28A0092B-C50C-407E-A947-70E740481C1C}">
                <a14:useLocalDpi xmlns:a14="http://schemas.microsoft.com/office/drawing/2010/main" val="0"/>
              </a:ext>
            </a:extLst>
          </a:blip>
          <a:srcRect l="17420" t="2639" r="47166" b="46913"/>
          <a:stretch/>
        </p:blipFill>
        <p:spPr>
          <a:xfrm>
            <a:off x="2013292" y="1215606"/>
            <a:ext cx="5964044" cy="5309738"/>
          </a:xfrm>
        </p:spPr>
      </p:pic>
    </p:spTree>
    <p:extLst>
      <p:ext uri="{BB962C8B-B14F-4D97-AF65-F5344CB8AC3E}">
        <p14:creationId xmlns:p14="http://schemas.microsoft.com/office/powerpoint/2010/main" val="100425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l="4456" t="10404" r="1167"/>
          <a:stretch/>
        </p:blipFill>
        <p:spPr>
          <a:xfrm>
            <a:off x="463208" y="1266002"/>
            <a:ext cx="8979583" cy="5328000"/>
          </a:xfrm>
          <a:prstGeom prst="rect">
            <a:avLst/>
          </a:prstGeom>
        </p:spPr>
      </p:pic>
    </p:spTree>
    <p:extLst>
      <p:ext uri="{BB962C8B-B14F-4D97-AF65-F5344CB8AC3E}">
        <p14:creationId xmlns:p14="http://schemas.microsoft.com/office/powerpoint/2010/main" val="1634729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txBox="1">
            <a:spLocks/>
          </p:cNvSpPr>
          <p:nvPr/>
        </p:nvSpPr>
        <p:spPr>
          <a:xfrm>
            <a:off x="792480" y="188640"/>
            <a:ext cx="8321040" cy="1296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a:lstStyle>
          <a:p>
            <a:r>
              <a:rPr lang="en-US" altLang="zh-TW" sz="3600" dirty="0" smtClean="0">
                <a:solidFill>
                  <a:schemeClr val="accent5">
                    <a:lumMod val="75000"/>
                  </a:schemeClr>
                </a:solidFill>
                <a:latin typeface="Cooper Black" pitchFamily="18" charset="0"/>
              </a:rPr>
              <a:t>Example real </a:t>
            </a:r>
            <a:r>
              <a:rPr lang="en-US" altLang="zh-TW" sz="3600" dirty="0" err="1" smtClean="0">
                <a:solidFill>
                  <a:schemeClr val="accent5">
                    <a:lumMod val="75000"/>
                  </a:schemeClr>
                </a:solidFill>
                <a:latin typeface="Cooper Black" pitchFamily="18" charset="0"/>
              </a:rPr>
              <a:t>fmri</a:t>
            </a:r>
            <a:r>
              <a:rPr lang="en-US" altLang="zh-TW" sz="3600" dirty="0" smtClean="0">
                <a:solidFill>
                  <a:schemeClr val="accent5">
                    <a:lumMod val="75000"/>
                  </a:schemeClr>
                </a:solidFill>
                <a:latin typeface="Cooper Black" pitchFamily="18" charset="0"/>
              </a:rPr>
              <a:t>-fluency dataset</a:t>
            </a:r>
            <a:endParaRPr lang="en-US" altLang="zh-TW" sz="3600" dirty="0">
              <a:solidFill>
                <a:schemeClr val="accent5">
                  <a:lumMod val="75000"/>
                </a:schemeClr>
              </a:solidFill>
              <a:latin typeface="Cooper Black" pitchFamily="18"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29" t="42868" r="45567" b="9936"/>
          <a:stretch/>
        </p:blipFill>
        <p:spPr bwMode="auto">
          <a:xfrm>
            <a:off x="1606591" y="1513946"/>
            <a:ext cx="6692818" cy="485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82565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0A53CF0-CFB4-446C-9538-226C66E955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TM03457510[[fn=肥皂]]</Template>
  <TotalTime>0</TotalTime>
  <Words>383</Words>
  <Application>Microsoft Office PowerPoint</Application>
  <PresentationFormat>A4 紙張 (210x297 公釐)</PresentationFormat>
  <Paragraphs>48</Paragraphs>
  <Slides>21</Slides>
  <Notes>7</Notes>
  <HiddenSlides>0</HiddenSlides>
  <MMClips>0</MMClips>
  <ScaleCrop>false</ScaleCrop>
  <HeadingPairs>
    <vt:vector size="4" baseType="variant">
      <vt:variant>
        <vt:lpstr>佈景主題</vt:lpstr>
      </vt:variant>
      <vt:variant>
        <vt:i4>1</vt:i4>
      </vt:variant>
      <vt:variant>
        <vt:lpstr>投影片標題</vt:lpstr>
      </vt:variant>
      <vt:variant>
        <vt:i4>21</vt:i4>
      </vt:variant>
    </vt:vector>
  </HeadingPairs>
  <TitlesOfParts>
    <vt:vector size="22" baseType="lpstr">
      <vt:lpstr>肥皂</vt:lpstr>
      <vt:lpstr>Magnetic Resonance Imaging  homework 4   Adviser : JTENG-YI Hwang Reporter ：HSIN-YU CHEN  </vt:lpstr>
      <vt:lpstr>Outline</vt:lpstr>
      <vt:lpstr>Example real fmri-fluency dataset</vt:lpstr>
      <vt:lpstr>Example real fmri-fluency dataset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Thanks  for  your  attention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2015-10-26T09:01:13Z</dcterms:created>
  <dcterms:modified xsi:type="dcterms:W3CDTF">2015-12-21T17:57:03Z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TC101671251028</vt:lpwstr>
  </property>
</Properties>
</file>